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6"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91CE7A-C025-4E83-95FB-2C3893EE6F9B}" v="3" dt="2023-05-03T10:29:21.8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902" autoAdjust="0"/>
  </p:normalViewPr>
  <p:slideViewPr>
    <p:cSldViewPr snapToGrid="0">
      <p:cViewPr varScale="1">
        <p:scale>
          <a:sx n="62" d="100"/>
          <a:sy n="62" d="100"/>
        </p:scale>
        <p:origin x="148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Woodland" userId="946e326f9a090d94" providerId="LiveId" clId="{AA91CE7A-C025-4E83-95FB-2C3893EE6F9B}"/>
    <pc:docChg chg="undo custSel addSld modSld">
      <pc:chgData name="Sam Woodland" userId="946e326f9a090d94" providerId="LiveId" clId="{AA91CE7A-C025-4E83-95FB-2C3893EE6F9B}" dt="2023-05-03T10:41:17.748" v="245" actId="6549"/>
      <pc:docMkLst>
        <pc:docMk/>
      </pc:docMkLst>
      <pc:sldChg chg="addSp delSp modSp mod modAnim modNotesTx">
        <pc:chgData name="Sam Woodland" userId="946e326f9a090d94" providerId="LiveId" clId="{AA91CE7A-C025-4E83-95FB-2C3893EE6F9B}" dt="2023-05-03T10:32:33.025" v="242" actId="20577"/>
        <pc:sldMkLst>
          <pc:docMk/>
          <pc:sldMk cId="2372832733" sldId="256"/>
        </pc:sldMkLst>
        <pc:spChg chg="mod">
          <ac:chgData name="Sam Woodland" userId="946e326f9a090d94" providerId="LiveId" clId="{AA91CE7A-C025-4E83-95FB-2C3893EE6F9B}" dt="2023-05-03T10:28:34.178" v="113" actId="115"/>
          <ac:spMkLst>
            <pc:docMk/>
            <pc:sldMk cId="2372832733" sldId="256"/>
            <ac:spMk id="5" creationId="{1DEE7F13-2703-0330-F46D-E010A5F3D03D}"/>
          </ac:spMkLst>
        </pc:spChg>
        <pc:spChg chg="add del">
          <ac:chgData name="Sam Woodland" userId="946e326f9a090d94" providerId="LiveId" clId="{AA91CE7A-C025-4E83-95FB-2C3893EE6F9B}" dt="2023-05-02T16:03:01.984" v="25" actId="11529"/>
          <ac:spMkLst>
            <pc:docMk/>
            <pc:sldMk cId="2372832733" sldId="256"/>
            <ac:spMk id="10" creationId="{EC806720-EB84-5983-63E6-3BF3D311700B}"/>
          </ac:spMkLst>
        </pc:spChg>
        <pc:spChg chg="add mod">
          <ac:chgData name="Sam Woodland" userId="946e326f9a090d94" providerId="LiveId" clId="{AA91CE7A-C025-4E83-95FB-2C3893EE6F9B}" dt="2023-05-02T16:04:09.121" v="106" actId="255"/>
          <ac:spMkLst>
            <pc:docMk/>
            <pc:sldMk cId="2372832733" sldId="256"/>
            <ac:spMk id="11" creationId="{DB22AC6A-F2E2-B76F-AF88-38A2ADE83A40}"/>
          </ac:spMkLst>
        </pc:spChg>
      </pc:sldChg>
      <pc:sldChg chg="modSp mod">
        <pc:chgData name="Sam Woodland" userId="946e326f9a090d94" providerId="LiveId" clId="{AA91CE7A-C025-4E83-95FB-2C3893EE6F9B}" dt="2023-05-03T10:27:35.868" v="109" actId="1076"/>
        <pc:sldMkLst>
          <pc:docMk/>
          <pc:sldMk cId="2534054855" sldId="257"/>
        </pc:sldMkLst>
        <pc:spChg chg="mod">
          <ac:chgData name="Sam Woodland" userId="946e326f9a090d94" providerId="LiveId" clId="{AA91CE7A-C025-4E83-95FB-2C3893EE6F9B}" dt="2023-05-02T16:02:11.605" v="23" actId="1076"/>
          <ac:spMkLst>
            <pc:docMk/>
            <pc:sldMk cId="2534054855" sldId="257"/>
            <ac:spMk id="2" creationId="{459B7DA9-801C-D815-BD71-8306031B7CE8}"/>
          </ac:spMkLst>
        </pc:spChg>
        <pc:spChg chg="mod">
          <ac:chgData name="Sam Woodland" userId="946e326f9a090d94" providerId="LiveId" clId="{AA91CE7A-C025-4E83-95FB-2C3893EE6F9B}" dt="2023-05-02T16:02:07.507" v="22" actId="1076"/>
          <ac:spMkLst>
            <pc:docMk/>
            <pc:sldMk cId="2534054855" sldId="257"/>
            <ac:spMk id="3" creationId="{6223F0EF-CE6E-0852-C6AF-18334F9A65C3}"/>
          </ac:spMkLst>
        </pc:spChg>
        <pc:spChg chg="mod">
          <ac:chgData name="Sam Woodland" userId="946e326f9a090d94" providerId="LiveId" clId="{AA91CE7A-C025-4E83-95FB-2C3893EE6F9B}" dt="2023-05-03T10:27:35.868" v="109" actId="1076"/>
          <ac:spMkLst>
            <pc:docMk/>
            <pc:sldMk cId="2534054855" sldId="257"/>
            <ac:spMk id="12" creationId="{45A686CD-10AA-BCA0-F1F6-032B10EF690D}"/>
          </ac:spMkLst>
        </pc:spChg>
      </pc:sldChg>
      <pc:sldChg chg="modSp add mod">
        <pc:chgData name="Sam Woodland" userId="946e326f9a090d94" providerId="LiveId" clId="{AA91CE7A-C025-4E83-95FB-2C3893EE6F9B}" dt="2023-05-03T10:41:17.748" v="245" actId="6549"/>
        <pc:sldMkLst>
          <pc:docMk/>
          <pc:sldMk cId="3416375054" sldId="259"/>
        </pc:sldMkLst>
        <pc:spChg chg="mod">
          <ac:chgData name="Sam Woodland" userId="946e326f9a090d94" providerId="LiveId" clId="{AA91CE7A-C025-4E83-95FB-2C3893EE6F9B}" dt="2023-05-03T10:41:17.748" v="245" actId="6549"/>
          <ac:spMkLst>
            <pc:docMk/>
            <pc:sldMk cId="3416375054" sldId="259"/>
            <ac:spMk id="3" creationId="{49D0145C-90EE-AE25-B2DB-F75FCD57961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68CF8E-EA51-4772-9732-956060A00374}" type="datetimeFigureOut">
              <a:rPr lang="en-GB" smtClean="0"/>
              <a:t>03/05/2023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5B1E24-06F7-43EE-9C7B-7B3FB8A8C50F}" type="slidenum">
              <a:rPr lang="en-GB" smtClean="0"/>
              <a:t>‹#›</a:t>
            </a:fld>
            <a:endParaRPr lang="en-GB"/>
          </a:p>
        </p:txBody>
      </p:sp>
    </p:spTree>
    <p:extLst>
      <p:ext uri="{BB962C8B-B14F-4D97-AF65-F5344CB8AC3E}">
        <p14:creationId xmlns:p14="http://schemas.microsoft.com/office/powerpoint/2010/main" val="3474321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bc.co.uk/news/uk-politics-65238546"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141414"/>
                </a:solidFill>
                <a:effectLst/>
                <a:latin typeface="ReithSans"/>
              </a:rPr>
              <a:t>Tina </a:t>
            </a:r>
            <a:r>
              <a:rPr lang="en-GB" b="0" i="0" dirty="0" err="1">
                <a:solidFill>
                  <a:srgbClr val="141414"/>
                </a:solidFill>
                <a:effectLst/>
                <a:latin typeface="ReithSans"/>
              </a:rPr>
              <a:t>Bhartwas</a:t>
            </a:r>
            <a:r>
              <a:rPr lang="en-GB" b="0" i="0" dirty="0">
                <a:solidFill>
                  <a:srgbClr val="141414"/>
                </a:solidFill>
                <a:effectLst/>
                <a:latin typeface="ReithSans"/>
              </a:rPr>
              <a:t>, Hertfordshire County Councillor, Labour</a:t>
            </a:r>
          </a:p>
          <a:p>
            <a:r>
              <a:rPr lang="en-GB" b="0" i="0" dirty="0">
                <a:solidFill>
                  <a:srgbClr val="141414"/>
                </a:solidFill>
                <a:effectLst/>
                <a:latin typeface="ReithSans"/>
              </a:rPr>
              <a:t>Andrew Rushton, LibDem candidate Lichfield</a:t>
            </a:r>
          </a:p>
          <a:p>
            <a:r>
              <a:rPr lang="en-GB" b="0" i="0" dirty="0">
                <a:solidFill>
                  <a:srgbClr val="141414"/>
                </a:solidFill>
                <a:effectLst/>
                <a:latin typeface="ReithSans"/>
              </a:rPr>
              <a:t>Joe Porter, Staffordshire Moorlands District Councillor, Conservative</a:t>
            </a:r>
            <a:endParaRPr lang="en-GB" dirty="0"/>
          </a:p>
        </p:txBody>
      </p:sp>
      <p:sp>
        <p:nvSpPr>
          <p:cNvPr id="4" name="Slide Number Placeholder 3"/>
          <p:cNvSpPr>
            <a:spLocks noGrp="1"/>
          </p:cNvSpPr>
          <p:nvPr>
            <p:ph type="sldNum" sz="quarter" idx="5"/>
          </p:nvPr>
        </p:nvSpPr>
        <p:spPr/>
        <p:txBody>
          <a:bodyPr/>
          <a:lstStyle/>
          <a:p>
            <a:fld id="{EE5B1E24-06F7-43EE-9C7B-7B3FB8A8C50F}" type="slidenum">
              <a:rPr lang="en-GB" smtClean="0"/>
              <a:t>1</a:t>
            </a:fld>
            <a:endParaRPr lang="en-GB"/>
          </a:p>
        </p:txBody>
      </p:sp>
    </p:spTree>
    <p:extLst>
      <p:ext uri="{BB962C8B-B14F-4D97-AF65-F5344CB8AC3E}">
        <p14:creationId xmlns:p14="http://schemas.microsoft.com/office/powerpoint/2010/main" val="263930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Retrieved from </a:t>
            </a:r>
            <a:r>
              <a:rPr lang="en-GB" dirty="0">
                <a:hlinkClick r:id="rId3"/>
              </a:rPr>
              <a:t>Local elections 2023: Young councillors 'need seat at table' - BBC News</a:t>
            </a:r>
            <a:r>
              <a:rPr lang="en-GB" dirty="0"/>
              <a:t> 02/05/23</a:t>
            </a:r>
          </a:p>
          <a:p>
            <a:pPr algn="l"/>
            <a:r>
              <a:rPr lang="en-GB" b="1" i="0" dirty="0">
                <a:solidFill>
                  <a:srgbClr val="111111"/>
                </a:solidFill>
                <a:effectLst/>
                <a:latin typeface="Arial" panose="020B0604020202020204" pitchFamily="34" charset="0"/>
              </a:rPr>
              <a:t>Local councils are responsible for many public services, including:</a:t>
            </a:r>
            <a:endParaRPr lang="en-GB" b="0" i="0" dirty="0">
              <a:solidFill>
                <a:srgbClr val="111111"/>
              </a:solidFill>
              <a:effectLst/>
              <a:latin typeface="Arial" panose="020B0604020202020204" pitchFamily="34" charset="0"/>
            </a:endParaRPr>
          </a:p>
          <a:p>
            <a:pPr algn="l">
              <a:buFont typeface="Arial" panose="020B0604020202020204" pitchFamily="34" charset="0"/>
              <a:buChar char="•"/>
            </a:pPr>
            <a:r>
              <a:rPr lang="en-GB" b="0" i="0" dirty="0">
                <a:solidFill>
                  <a:srgbClr val="111111"/>
                </a:solidFill>
                <a:effectLst/>
                <a:latin typeface="Arial" panose="020B0604020202020204" pitchFamily="34" charset="0"/>
              </a:rPr>
              <a:t>providing care for elderly and disabled people</a:t>
            </a:r>
          </a:p>
          <a:p>
            <a:pPr algn="l">
              <a:buFont typeface="Arial" panose="020B0604020202020204" pitchFamily="34" charset="0"/>
              <a:buChar char="•"/>
            </a:pPr>
            <a:r>
              <a:rPr lang="en-GB" b="0" i="0" dirty="0">
                <a:solidFill>
                  <a:srgbClr val="111111"/>
                </a:solidFill>
                <a:effectLst/>
                <a:latin typeface="Arial" panose="020B0604020202020204" pitchFamily="34" charset="0"/>
              </a:rPr>
              <a:t>schools</a:t>
            </a:r>
          </a:p>
          <a:p>
            <a:pPr algn="l">
              <a:buFont typeface="Arial" panose="020B0604020202020204" pitchFamily="34" charset="0"/>
              <a:buChar char="•"/>
            </a:pPr>
            <a:r>
              <a:rPr lang="en-GB" b="0" i="0" dirty="0">
                <a:solidFill>
                  <a:srgbClr val="111111"/>
                </a:solidFill>
                <a:effectLst/>
                <a:latin typeface="Arial" panose="020B0604020202020204" pitchFamily="34" charset="0"/>
              </a:rPr>
              <a:t>fixing potholes on some roads</a:t>
            </a:r>
          </a:p>
          <a:p>
            <a:pPr algn="l">
              <a:buFont typeface="Arial" panose="020B0604020202020204" pitchFamily="34" charset="0"/>
              <a:buChar char="•"/>
            </a:pPr>
            <a:r>
              <a:rPr lang="en-GB" b="0" i="0" dirty="0">
                <a:solidFill>
                  <a:srgbClr val="111111"/>
                </a:solidFill>
                <a:effectLst/>
                <a:latin typeface="Arial" panose="020B0604020202020204" pitchFamily="34" charset="0"/>
              </a:rPr>
              <a:t>collecting rubbish</a:t>
            </a:r>
          </a:p>
          <a:p>
            <a:pPr algn="l">
              <a:buFont typeface="Arial" panose="020B0604020202020204" pitchFamily="34" charset="0"/>
              <a:buChar char="•"/>
            </a:pPr>
            <a:r>
              <a:rPr lang="en-GB" b="0" i="0" dirty="0">
                <a:solidFill>
                  <a:srgbClr val="111111"/>
                </a:solidFill>
                <a:effectLst/>
                <a:latin typeface="Arial" panose="020B0604020202020204" pitchFamily="34" charset="0"/>
              </a:rPr>
              <a:t>Etc</a:t>
            </a:r>
          </a:p>
          <a:p>
            <a:pPr algn="l">
              <a:buFont typeface="Arial" panose="020B0604020202020204" pitchFamily="34" charset="0"/>
              <a:buNone/>
            </a:pPr>
            <a:r>
              <a:rPr lang="en-GB" b="0" i="0" dirty="0">
                <a:solidFill>
                  <a:srgbClr val="111111"/>
                </a:solidFill>
                <a:effectLst/>
                <a:latin typeface="Arial" panose="020B0604020202020204" pitchFamily="34" charset="0"/>
              </a:rPr>
              <a:t>This slide encourages students to interpret data and explain maths </a:t>
            </a:r>
            <a:r>
              <a:rPr lang="en-GB" b="0" i="0">
                <a:solidFill>
                  <a:srgbClr val="111111"/>
                </a:solidFill>
                <a:effectLst/>
                <a:latin typeface="Arial" panose="020B0604020202020204" pitchFamily="34" charset="0"/>
              </a:rPr>
              <a:t>terminology (average</a:t>
            </a:r>
            <a:r>
              <a:rPr lang="en-GB" b="0" i="0" dirty="0">
                <a:solidFill>
                  <a:srgbClr val="111111"/>
                </a:solidFill>
                <a:effectLst/>
                <a:latin typeface="Arial" panose="020B0604020202020204" pitchFamily="34" charset="0"/>
              </a:rPr>
              <a:t>, percentages, salary</a:t>
            </a:r>
            <a:r>
              <a:rPr lang="en-GB" b="0" i="0">
                <a:solidFill>
                  <a:srgbClr val="111111"/>
                </a:solidFill>
                <a:effectLst/>
                <a:latin typeface="Arial" panose="020B0604020202020204" pitchFamily="34" charset="0"/>
              </a:rPr>
              <a:t>, allowance) </a:t>
            </a:r>
            <a:endParaRPr lang="en-GB" b="0" i="0" dirty="0">
              <a:solidFill>
                <a:srgbClr val="111111"/>
              </a:solidFill>
              <a:effectLst/>
              <a:latin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EE5B1E24-06F7-43EE-9C7B-7B3FB8A8C50F}" type="slidenum">
              <a:rPr lang="en-GB" smtClean="0"/>
              <a:t>2</a:t>
            </a:fld>
            <a:endParaRPr lang="en-GB"/>
          </a:p>
        </p:txBody>
      </p:sp>
    </p:spTree>
    <p:extLst>
      <p:ext uri="{BB962C8B-B14F-4D97-AF65-F5344CB8AC3E}">
        <p14:creationId xmlns:p14="http://schemas.microsoft.com/office/powerpoint/2010/main" val="3209408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A74C9-3A39-D7BB-21F8-BD43944F52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2244236-361C-A9D5-4EED-A6C0477E63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B6929F5-A8C4-CF09-F12F-E6FC2E422448}"/>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5" name="Footer Placeholder 4">
            <a:extLst>
              <a:ext uri="{FF2B5EF4-FFF2-40B4-BE49-F238E27FC236}">
                <a16:creationId xmlns:a16="http://schemas.microsoft.com/office/drawing/2014/main" id="{3DB4891D-FAF8-D016-255D-B0B479F261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17168E-58C8-2B60-DE66-044FC24D2965}"/>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320280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498FA-2FCB-12EC-C9D6-3D3357DCB52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49CC20-6F54-58B4-9363-B11B249EFA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4DB25B-85E8-C9A0-1D16-AA85088C7D59}"/>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5" name="Footer Placeholder 4">
            <a:extLst>
              <a:ext uri="{FF2B5EF4-FFF2-40B4-BE49-F238E27FC236}">
                <a16:creationId xmlns:a16="http://schemas.microsoft.com/office/drawing/2014/main" id="{251BE15A-AC7F-A3E2-A077-ED96F4DC67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73F51B-26EA-5253-E330-52BC655FDDBE}"/>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2035475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D1DFEE-C424-FD12-DF52-B5171AE90B1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7BDACE-21FF-F347-1A40-82CF42F5DB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8CD0E8-3469-E78F-CE80-F1F53C627012}"/>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5" name="Footer Placeholder 4">
            <a:extLst>
              <a:ext uri="{FF2B5EF4-FFF2-40B4-BE49-F238E27FC236}">
                <a16:creationId xmlns:a16="http://schemas.microsoft.com/office/drawing/2014/main" id="{8D2DE1FE-F8C5-5073-910A-F3FA44FE2F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D487D8-A394-0CAE-96EF-6E2A674E0363}"/>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831943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25BC5-4955-1A2D-BC4B-336879F16D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15431B-BB04-6074-71DB-6F1BB5841E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974C6A-BB26-597C-BB28-24636634562C}"/>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5" name="Footer Placeholder 4">
            <a:extLst>
              <a:ext uri="{FF2B5EF4-FFF2-40B4-BE49-F238E27FC236}">
                <a16:creationId xmlns:a16="http://schemas.microsoft.com/office/drawing/2014/main" id="{29DF5C35-BD26-EAEE-D817-5CE46087A6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B930F4-7C61-C5D5-69E6-552F337F172C}"/>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2776018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0AF19-D7C0-5E97-0475-5E3531BC839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0E061E6-1AA0-E6EC-C2C5-21B55BC6CA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17B205-A43C-A5EB-8DA7-C97620585925}"/>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5" name="Footer Placeholder 4">
            <a:extLst>
              <a:ext uri="{FF2B5EF4-FFF2-40B4-BE49-F238E27FC236}">
                <a16:creationId xmlns:a16="http://schemas.microsoft.com/office/drawing/2014/main" id="{557122E7-DBAD-3B1B-F9C1-01277C2DCE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0701DF-80EC-6EB3-0D35-87F79E397101}"/>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1856254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D11FF-9FE2-5E02-B59A-8963E4366E3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0F6B09E-AEE5-4F50-F5BA-1195902FDF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2BF8EF0-DCBF-527B-9A80-270DE71902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40624F1-D5DB-CA4C-53ED-235E264C28F3}"/>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6" name="Footer Placeholder 5">
            <a:extLst>
              <a:ext uri="{FF2B5EF4-FFF2-40B4-BE49-F238E27FC236}">
                <a16:creationId xmlns:a16="http://schemas.microsoft.com/office/drawing/2014/main" id="{6DF781F1-E987-E3C4-2C30-34AEA92A21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B3CA961-0304-8FC1-6DD6-DFC5418A17BC}"/>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3925937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7ABCE-6FEE-0366-D77C-63C4254C87A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D3C3DE-D9D7-90BC-388E-6A836CB5BC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E31DEE-9CE0-D35F-2AD1-C702123401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856F3B0-83D5-89BE-1984-9B4193E339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DB38C-18D7-549E-18B6-3DB05387AF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33C4269-E27A-E150-D91B-E85BCF638EE3}"/>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8" name="Footer Placeholder 7">
            <a:extLst>
              <a:ext uri="{FF2B5EF4-FFF2-40B4-BE49-F238E27FC236}">
                <a16:creationId xmlns:a16="http://schemas.microsoft.com/office/drawing/2014/main" id="{D79372B6-0AA4-78F2-B8B9-494822C5A00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7C8A298-0F9B-B559-BAB8-EC4DC1FEC31C}"/>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1980682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3D94D-2AD0-BDCD-3D9D-A66F0A6A3A9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EDC0E3-6AF9-67E4-D1D4-315D851995B6}"/>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4" name="Footer Placeholder 3">
            <a:extLst>
              <a:ext uri="{FF2B5EF4-FFF2-40B4-BE49-F238E27FC236}">
                <a16:creationId xmlns:a16="http://schemas.microsoft.com/office/drawing/2014/main" id="{40C0D739-5F24-FA93-862B-6033F1C1BE1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5D75906-AF7D-5A0D-5A23-05848A81947E}"/>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602228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071625-9344-F5A7-BC2E-A27E39390C36}"/>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3" name="Footer Placeholder 2">
            <a:extLst>
              <a:ext uri="{FF2B5EF4-FFF2-40B4-BE49-F238E27FC236}">
                <a16:creationId xmlns:a16="http://schemas.microsoft.com/office/drawing/2014/main" id="{777C87D4-6E4C-2B75-C125-648675542A5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9797CC3-BDB2-CCE7-3B4B-90E55BA8AB64}"/>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1153806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0D89-4619-E04F-A7FB-ACC62FB7B1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AFB29DC-DDCE-2D31-05CE-9BCDC0ED51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40E3FC4-1908-60FD-37AB-A73D8F3EDB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36B8EB-BC04-F587-CE78-A97ED2EC1DC1}"/>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6" name="Footer Placeholder 5">
            <a:extLst>
              <a:ext uri="{FF2B5EF4-FFF2-40B4-BE49-F238E27FC236}">
                <a16:creationId xmlns:a16="http://schemas.microsoft.com/office/drawing/2014/main" id="{75C4364C-C138-2068-E387-E7BCF4DB94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976B517-137D-2B14-5572-BCA174383707}"/>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921320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4D447-A812-C06D-F6D2-58C1222661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49D0439-1A0E-094A-F047-5D4EA24BC1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A33320-6A67-6BF3-F175-7E3592DFCE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2AF8FF-1F91-9AE0-5413-35C16E28F439}"/>
              </a:ext>
            </a:extLst>
          </p:cNvPr>
          <p:cNvSpPr>
            <a:spLocks noGrp="1"/>
          </p:cNvSpPr>
          <p:nvPr>
            <p:ph type="dt" sz="half" idx="10"/>
          </p:nvPr>
        </p:nvSpPr>
        <p:spPr/>
        <p:txBody>
          <a:bodyPr/>
          <a:lstStyle/>
          <a:p>
            <a:fld id="{D5016670-B555-4580-BA3C-FCBEB6319FAC}" type="datetimeFigureOut">
              <a:rPr lang="en-GB" smtClean="0"/>
              <a:t>03/05/2023</a:t>
            </a:fld>
            <a:endParaRPr lang="en-GB"/>
          </a:p>
        </p:txBody>
      </p:sp>
      <p:sp>
        <p:nvSpPr>
          <p:cNvPr id="6" name="Footer Placeholder 5">
            <a:extLst>
              <a:ext uri="{FF2B5EF4-FFF2-40B4-BE49-F238E27FC236}">
                <a16:creationId xmlns:a16="http://schemas.microsoft.com/office/drawing/2014/main" id="{2F7686B9-0D56-307D-E6AA-87662A4A23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C89244-9ACE-BCEC-84A8-5FC975806D2C}"/>
              </a:ext>
            </a:extLst>
          </p:cNvPr>
          <p:cNvSpPr>
            <a:spLocks noGrp="1"/>
          </p:cNvSpPr>
          <p:nvPr>
            <p:ph type="sldNum" sz="quarter" idx="12"/>
          </p:nvPr>
        </p:nvSpPr>
        <p:spPr/>
        <p:txBody>
          <a:bodyPr/>
          <a:lstStyle/>
          <a:p>
            <a:fld id="{F2F41922-92AF-49FD-BB46-0220D0FDF6B0}" type="slidenum">
              <a:rPr lang="en-GB" smtClean="0"/>
              <a:t>‹#›</a:t>
            </a:fld>
            <a:endParaRPr lang="en-GB"/>
          </a:p>
        </p:txBody>
      </p:sp>
    </p:spTree>
    <p:extLst>
      <p:ext uri="{BB962C8B-B14F-4D97-AF65-F5344CB8AC3E}">
        <p14:creationId xmlns:p14="http://schemas.microsoft.com/office/powerpoint/2010/main" val="4005796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CC9BD5-C98A-DE37-BF47-030C55E59E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0D9CBFC-963D-BCE6-9DC8-6041F67C10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A13C2B-105E-0413-88E5-F87BBC327D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016670-B555-4580-BA3C-FCBEB6319FAC}" type="datetimeFigureOut">
              <a:rPr lang="en-GB" smtClean="0"/>
              <a:t>03/05/2023</a:t>
            </a:fld>
            <a:endParaRPr lang="en-GB"/>
          </a:p>
        </p:txBody>
      </p:sp>
      <p:sp>
        <p:nvSpPr>
          <p:cNvPr id="5" name="Footer Placeholder 4">
            <a:extLst>
              <a:ext uri="{FF2B5EF4-FFF2-40B4-BE49-F238E27FC236}">
                <a16:creationId xmlns:a16="http://schemas.microsoft.com/office/drawing/2014/main" id="{5B9C525E-6DB2-AE4E-0965-E7DABCE0A9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8FBF8C8-2A94-DD74-DF8C-48D5A37D75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41922-92AF-49FD-BB46-0220D0FDF6B0}" type="slidenum">
              <a:rPr lang="en-GB" smtClean="0"/>
              <a:t>‹#›</a:t>
            </a:fld>
            <a:endParaRPr lang="en-GB"/>
          </a:p>
        </p:txBody>
      </p:sp>
    </p:spTree>
    <p:extLst>
      <p:ext uri="{BB962C8B-B14F-4D97-AF65-F5344CB8AC3E}">
        <p14:creationId xmlns:p14="http://schemas.microsoft.com/office/powerpoint/2010/main" val="1396627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www.local.gov.uk/publications/national-census-local-authority-councillors-202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pickMEconsulting@gmail.com"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B7DA9-801C-D815-BD71-8306031B7CE8}"/>
              </a:ext>
            </a:extLst>
          </p:cNvPr>
          <p:cNvSpPr>
            <a:spLocks noGrp="1"/>
          </p:cNvSpPr>
          <p:nvPr>
            <p:ph type="ctrTitle"/>
          </p:nvPr>
        </p:nvSpPr>
        <p:spPr>
          <a:xfrm>
            <a:off x="5812971" y="955982"/>
            <a:ext cx="6084434" cy="2350484"/>
          </a:xfrm>
        </p:spPr>
        <p:txBody>
          <a:bodyPr>
            <a:normAutofit/>
          </a:bodyPr>
          <a:lstStyle/>
          <a:p>
            <a:r>
              <a:rPr lang="en-GB" dirty="0"/>
              <a:t>Understanding local elections </a:t>
            </a:r>
          </a:p>
        </p:txBody>
      </p:sp>
      <p:sp>
        <p:nvSpPr>
          <p:cNvPr id="3" name="Subtitle 2">
            <a:extLst>
              <a:ext uri="{FF2B5EF4-FFF2-40B4-BE49-F238E27FC236}">
                <a16:creationId xmlns:a16="http://schemas.microsoft.com/office/drawing/2014/main" id="{6223F0EF-CE6E-0852-C6AF-18334F9A65C3}"/>
              </a:ext>
            </a:extLst>
          </p:cNvPr>
          <p:cNvSpPr>
            <a:spLocks noGrp="1"/>
          </p:cNvSpPr>
          <p:nvPr>
            <p:ph type="subTitle" idx="1"/>
          </p:nvPr>
        </p:nvSpPr>
        <p:spPr>
          <a:xfrm>
            <a:off x="6213987" y="3447910"/>
            <a:ext cx="5583016" cy="3697289"/>
          </a:xfrm>
        </p:spPr>
        <p:txBody>
          <a:bodyPr>
            <a:noAutofit/>
          </a:bodyPr>
          <a:lstStyle/>
          <a:p>
            <a:r>
              <a:rPr lang="en-GB" sz="3200" dirty="0"/>
              <a:t>The following slide contains extracts from a BBC News article about local elections of councillors in England. </a:t>
            </a:r>
          </a:p>
          <a:p>
            <a:r>
              <a:rPr lang="en-GB" sz="3200" dirty="0"/>
              <a:t>What do the statistics tell you about the age of councillors?</a:t>
            </a:r>
          </a:p>
        </p:txBody>
      </p:sp>
      <p:pic>
        <p:nvPicPr>
          <p:cNvPr id="5" name="Picture 4">
            <a:extLst>
              <a:ext uri="{FF2B5EF4-FFF2-40B4-BE49-F238E27FC236}">
                <a16:creationId xmlns:a16="http://schemas.microsoft.com/office/drawing/2014/main" id="{DE0B43A9-BAA1-1E9E-C976-07A321867741}"/>
              </a:ext>
            </a:extLst>
          </p:cNvPr>
          <p:cNvPicPr>
            <a:picLocks noChangeAspect="1"/>
          </p:cNvPicPr>
          <p:nvPr/>
        </p:nvPicPr>
        <p:blipFill rotWithShape="1">
          <a:blip r:embed="rId3"/>
          <a:srcRect l="16646" r="12937"/>
          <a:stretch/>
        </p:blipFill>
        <p:spPr>
          <a:xfrm>
            <a:off x="294595" y="360959"/>
            <a:ext cx="1870108" cy="1873301"/>
          </a:xfrm>
          <a:prstGeom prst="rect">
            <a:avLst/>
          </a:prstGeom>
        </p:spPr>
      </p:pic>
      <p:pic>
        <p:nvPicPr>
          <p:cNvPr id="7" name="Picture 6">
            <a:extLst>
              <a:ext uri="{FF2B5EF4-FFF2-40B4-BE49-F238E27FC236}">
                <a16:creationId xmlns:a16="http://schemas.microsoft.com/office/drawing/2014/main" id="{7DBF29EB-8262-02E9-BD06-81C3207DCC4F}"/>
              </a:ext>
            </a:extLst>
          </p:cNvPr>
          <p:cNvPicPr>
            <a:picLocks noChangeAspect="1"/>
          </p:cNvPicPr>
          <p:nvPr/>
        </p:nvPicPr>
        <p:blipFill rotWithShape="1">
          <a:blip r:embed="rId4"/>
          <a:srcRect r="9522"/>
          <a:stretch/>
        </p:blipFill>
        <p:spPr>
          <a:xfrm>
            <a:off x="294595" y="2429303"/>
            <a:ext cx="1870108" cy="2037215"/>
          </a:xfrm>
          <a:prstGeom prst="rect">
            <a:avLst/>
          </a:prstGeom>
        </p:spPr>
      </p:pic>
      <p:pic>
        <p:nvPicPr>
          <p:cNvPr id="9" name="Picture 8">
            <a:extLst>
              <a:ext uri="{FF2B5EF4-FFF2-40B4-BE49-F238E27FC236}">
                <a16:creationId xmlns:a16="http://schemas.microsoft.com/office/drawing/2014/main" id="{E84AE2EB-960F-A7D7-F282-C389B4062AEF}"/>
              </a:ext>
            </a:extLst>
          </p:cNvPr>
          <p:cNvPicPr>
            <a:picLocks noChangeAspect="1"/>
          </p:cNvPicPr>
          <p:nvPr/>
        </p:nvPicPr>
        <p:blipFill>
          <a:blip r:embed="rId5"/>
          <a:stretch>
            <a:fillRect/>
          </a:stretch>
        </p:blipFill>
        <p:spPr>
          <a:xfrm>
            <a:off x="294594" y="4636746"/>
            <a:ext cx="1870108" cy="2236108"/>
          </a:xfrm>
          <a:prstGeom prst="rect">
            <a:avLst/>
          </a:prstGeom>
        </p:spPr>
      </p:pic>
      <p:sp>
        <p:nvSpPr>
          <p:cNvPr id="10" name="TextBox 9">
            <a:extLst>
              <a:ext uri="{FF2B5EF4-FFF2-40B4-BE49-F238E27FC236}">
                <a16:creationId xmlns:a16="http://schemas.microsoft.com/office/drawing/2014/main" id="{BC26B10E-AEB0-8CD7-FACB-8BD2DD14D44F}"/>
              </a:ext>
            </a:extLst>
          </p:cNvPr>
          <p:cNvSpPr txBox="1"/>
          <p:nvPr/>
        </p:nvSpPr>
        <p:spPr>
          <a:xfrm>
            <a:off x="2272166" y="360959"/>
            <a:ext cx="3074085" cy="1477328"/>
          </a:xfrm>
          <a:prstGeom prst="rect">
            <a:avLst/>
          </a:prstGeom>
          <a:noFill/>
        </p:spPr>
        <p:txBody>
          <a:bodyPr wrap="square" rtlCol="0">
            <a:spAutoFit/>
          </a:bodyPr>
          <a:lstStyle/>
          <a:p>
            <a:r>
              <a:rPr lang="en-GB" b="0" i="0" dirty="0">
                <a:solidFill>
                  <a:srgbClr val="141414"/>
                </a:solidFill>
                <a:effectLst/>
                <a:latin typeface="ReithSans"/>
              </a:rPr>
              <a:t>“Many children are not taught about politics at school, let alone what councils do” </a:t>
            </a:r>
            <a:r>
              <a:rPr lang="en-GB" b="1" i="0" dirty="0">
                <a:solidFill>
                  <a:srgbClr val="141414"/>
                </a:solidFill>
                <a:effectLst/>
                <a:latin typeface="ReithSans"/>
              </a:rPr>
              <a:t>Tina </a:t>
            </a:r>
            <a:r>
              <a:rPr lang="en-GB" b="1" i="0" dirty="0" err="1">
                <a:solidFill>
                  <a:srgbClr val="141414"/>
                </a:solidFill>
                <a:effectLst/>
                <a:latin typeface="ReithSans"/>
              </a:rPr>
              <a:t>Bhartwas</a:t>
            </a:r>
            <a:r>
              <a:rPr lang="en-GB" b="1" i="0" dirty="0">
                <a:solidFill>
                  <a:srgbClr val="141414"/>
                </a:solidFill>
                <a:effectLst/>
                <a:latin typeface="ReithSans"/>
              </a:rPr>
              <a:t>, Labour Councillor, 21 </a:t>
            </a:r>
            <a:r>
              <a:rPr lang="en-GB" b="1" i="0" dirty="0" err="1">
                <a:solidFill>
                  <a:srgbClr val="141414"/>
                </a:solidFill>
                <a:effectLst/>
                <a:latin typeface="ReithSans"/>
              </a:rPr>
              <a:t>yrs</a:t>
            </a:r>
            <a:endParaRPr lang="en-GB" dirty="0"/>
          </a:p>
        </p:txBody>
      </p:sp>
      <p:sp>
        <p:nvSpPr>
          <p:cNvPr id="11" name="TextBox 10">
            <a:extLst>
              <a:ext uri="{FF2B5EF4-FFF2-40B4-BE49-F238E27FC236}">
                <a16:creationId xmlns:a16="http://schemas.microsoft.com/office/drawing/2014/main" id="{5175F9E2-8C80-53DB-4D06-FBDA4BDEFE34}"/>
              </a:ext>
            </a:extLst>
          </p:cNvPr>
          <p:cNvSpPr txBox="1"/>
          <p:nvPr/>
        </p:nvSpPr>
        <p:spPr>
          <a:xfrm>
            <a:off x="2313991" y="2429303"/>
            <a:ext cx="3074086" cy="1754326"/>
          </a:xfrm>
          <a:prstGeom prst="rect">
            <a:avLst/>
          </a:prstGeom>
          <a:noFill/>
        </p:spPr>
        <p:txBody>
          <a:bodyPr wrap="square" rtlCol="0">
            <a:spAutoFit/>
          </a:bodyPr>
          <a:lstStyle/>
          <a:p>
            <a:r>
              <a:rPr lang="en-GB" dirty="0"/>
              <a:t>“</a:t>
            </a:r>
            <a:r>
              <a:rPr lang="en-GB" dirty="0">
                <a:solidFill>
                  <a:srgbClr val="141414"/>
                </a:solidFill>
                <a:latin typeface="ReithSans"/>
              </a:rPr>
              <a:t>…I</a:t>
            </a:r>
            <a:r>
              <a:rPr lang="en-GB" i="0" dirty="0">
                <a:solidFill>
                  <a:srgbClr val="141414"/>
                </a:solidFill>
                <a:effectLst/>
                <a:latin typeface="ReithSans"/>
              </a:rPr>
              <a:t>t's really important that young voices are heard because a lot of the things the council does affects young people” </a:t>
            </a:r>
            <a:r>
              <a:rPr lang="en-GB" b="1" i="0" dirty="0">
                <a:solidFill>
                  <a:srgbClr val="141414"/>
                </a:solidFill>
                <a:effectLst/>
                <a:latin typeface="ReithSans"/>
              </a:rPr>
              <a:t>Andrew Rushton, LibDem candidate, 21 </a:t>
            </a:r>
            <a:r>
              <a:rPr lang="en-GB" b="1" i="0" dirty="0" err="1">
                <a:solidFill>
                  <a:srgbClr val="141414"/>
                </a:solidFill>
                <a:effectLst/>
                <a:latin typeface="ReithSans"/>
              </a:rPr>
              <a:t>yrs</a:t>
            </a:r>
            <a:endParaRPr lang="en-GB" b="1" dirty="0"/>
          </a:p>
        </p:txBody>
      </p:sp>
      <p:sp>
        <p:nvSpPr>
          <p:cNvPr id="12" name="TextBox 11">
            <a:extLst>
              <a:ext uri="{FF2B5EF4-FFF2-40B4-BE49-F238E27FC236}">
                <a16:creationId xmlns:a16="http://schemas.microsoft.com/office/drawing/2014/main" id="{45A686CD-10AA-BCA0-F1F6-032B10EF690D}"/>
              </a:ext>
            </a:extLst>
          </p:cNvPr>
          <p:cNvSpPr txBox="1"/>
          <p:nvPr/>
        </p:nvSpPr>
        <p:spPr>
          <a:xfrm>
            <a:off x="2388637" y="4600638"/>
            <a:ext cx="2999440" cy="2308324"/>
          </a:xfrm>
          <a:prstGeom prst="rect">
            <a:avLst/>
          </a:prstGeom>
          <a:noFill/>
        </p:spPr>
        <p:txBody>
          <a:bodyPr wrap="square" rtlCol="0">
            <a:spAutoFit/>
          </a:bodyPr>
          <a:lstStyle/>
          <a:p>
            <a:r>
              <a:rPr lang="en-GB" b="0" i="0" dirty="0">
                <a:solidFill>
                  <a:srgbClr val="141414"/>
                </a:solidFill>
                <a:effectLst/>
                <a:latin typeface="ReithSans"/>
              </a:rPr>
              <a:t>"You don't do it for the money, you do it because you care about the community. But sometimes [money] can be a barrier” </a:t>
            </a:r>
            <a:r>
              <a:rPr lang="en-GB" b="1" i="0" dirty="0">
                <a:solidFill>
                  <a:srgbClr val="141414"/>
                </a:solidFill>
                <a:effectLst/>
                <a:latin typeface="ReithSans"/>
              </a:rPr>
              <a:t>Joe Porter, Conservative Councillor and full time emergency service worker, 26 </a:t>
            </a:r>
            <a:r>
              <a:rPr lang="en-GB" b="1" i="0" dirty="0" err="1">
                <a:solidFill>
                  <a:srgbClr val="141414"/>
                </a:solidFill>
                <a:effectLst/>
                <a:latin typeface="ReithSans"/>
              </a:rPr>
              <a:t>yrs</a:t>
            </a:r>
            <a:endParaRPr lang="en-GB" b="1" dirty="0"/>
          </a:p>
        </p:txBody>
      </p:sp>
      <p:sp>
        <p:nvSpPr>
          <p:cNvPr id="13" name="TextBox 12">
            <a:extLst>
              <a:ext uri="{FF2B5EF4-FFF2-40B4-BE49-F238E27FC236}">
                <a16:creationId xmlns:a16="http://schemas.microsoft.com/office/drawing/2014/main" id="{8F18F427-6E9B-B875-7D39-9841146920F1}"/>
              </a:ext>
            </a:extLst>
          </p:cNvPr>
          <p:cNvSpPr txBox="1"/>
          <p:nvPr/>
        </p:nvSpPr>
        <p:spPr>
          <a:xfrm>
            <a:off x="10324214" y="230189"/>
            <a:ext cx="1573619" cy="1200329"/>
          </a:xfrm>
          <a:prstGeom prst="rect">
            <a:avLst/>
          </a:prstGeom>
          <a:noFill/>
        </p:spPr>
        <p:txBody>
          <a:bodyPr wrap="square" rtlCol="0">
            <a:spAutoFit/>
          </a:bodyPr>
          <a:lstStyle/>
          <a:p>
            <a:pPr algn="ctr"/>
            <a:r>
              <a:rPr lang="en-GB" sz="2400" i="1" dirty="0">
                <a:solidFill>
                  <a:srgbClr val="FF0000"/>
                </a:solidFill>
              </a:rPr>
              <a:t>Making </a:t>
            </a:r>
            <a:r>
              <a:rPr lang="en-GB" sz="2400" b="1" i="1" dirty="0">
                <a:solidFill>
                  <a:srgbClr val="FF0000"/>
                </a:solidFill>
              </a:rPr>
              <a:t>maths</a:t>
            </a:r>
            <a:r>
              <a:rPr lang="en-GB" sz="2400" i="1" dirty="0">
                <a:solidFill>
                  <a:srgbClr val="FF0000"/>
                </a:solidFill>
              </a:rPr>
              <a:t> sense</a:t>
            </a:r>
            <a:endParaRPr lang="en-GB" sz="2400" dirty="0">
              <a:solidFill>
                <a:srgbClr val="FF0000"/>
              </a:solidFill>
            </a:endParaRPr>
          </a:p>
        </p:txBody>
      </p:sp>
    </p:spTree>
    <p:extLst>
      <p:ext uri="{BB962C8B-B14F-4D97-AF65-F5344CB8AC3E}">
        <p14:creationId xmlns:p14="http://schemas.microsoft.com/office/powerpoint/2010/main" val="2534054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19EDC4-3A8D-8E49-9301-7D6040DF797B}"/>
              </a:ext>
            </a:extLst>
          </p:cNvPr>
          <p:cNvSpPr>
            <a:spLocks noGrp="1"/>
          </p:cNvSpPr>
          <p:nvPr>
            <p:ph type="title"/>
          </p:nvPr>
        </p:nvSpPr>
        <p:spPr/>
        <p:txBody>
          <a:bodyPr>
            <a:normAutofit/>
          </a:bodyPr>
          <a:lstStyle/>
          <a:p>
            <a:r>
              <a:rPr lang="en-GB" b="0" i="0" dirty="0">
                <a:solidFill>
                  <a:srgbClr val="141414"/>
                </a:solidFill>
                <a:effectLst/>
                <a:latin typeface="ReithSerif"/>
              </a:rPr>
              <a:t>Local elections 2023: Young councillors  'need seat at table'</a:t>
            </a:r>
            <a:endParaRPr lang="en-GB" dirty="0"/>
          </a:p>
        </p:txBody>
      </p:sp>
      <p:sp>
        <p:nvSpPr>
          <p:cNvPr id="5" name="Content Placeholder 4">
            <a:extLst>
              <a:ext uri="{FF2B5EF4-FFF2-40B4-BE49-F238E27FC236}">
                <a16:creationId xmlns:a16="http://schemas.microsoft.com/office/drawing/2014/main" id="{1DEE7F13-2703-0330-F46D-E010A5F3D03D}"/>
              </a:ext>
            </a:extLst>
          </p:cNvPr>
          <p:cNvSpPr>
            <a:spLocks noGrp="1"/>
          </p:cNvSpPr>
          <p:nvPr>
            <p:ph idx="1"/>
          </p:nvPr>
        </p:nvSpPr>
        <p:spPr/>
        <p:txBody>
          <a:bodyPr/>
          <a:lstStyle/>
          <a:p>
            <a:r>
              <a:rPr lang="en-GB" i="0" dirty="0">
                <a:solidFill>
                  <a:srgbClr val="141414"/>
                </a:solidFill>
                <a:effectLst/>
                <a:latin typeface="ReithSans"/>
              </a:rPr>
              <a:t>When Tina </a:t>
            </a:r>
            <a:r>
              <a:rPr lang="en-GB" i="0" dirty="0" err="1">
                <a:solidFill>
                  <a:srgbClr val="141414"/>
                </a:solidFill>
                <a:effectLst/>
                <a:latin typeface="ReithSans"/>
              </a:rPr>
              <a:t>Bhartwas</a:t>
            </a:r>
            <a:r>
              <a:rPr lang="en-GB" i="0" dirty="0">
                <a:solidFill>
                  <a:srgbClr val="141414"/>
                </a:solidFill>
                <a:effectLst/>
                <a:latin typeface="ReithSans"/>
              </a:rPr>
              <a:t> was elected two years ago at the age of 19, she was the youngest ever councillor on Hertfordshire County Council.</a:t>
            </a:r>
          </a:p>
          <a:p>
            <a:r>
              <a:rPr lang="en-GB" b="0" i="0" dirty="0">
                <a:solidFill>
                  <a:srgbClr val="141414"/>
                </a:solidFill>
                <a:effectLst/>
                <a:latin typeface="ReithSans"/>
              </a:rPr>
              <a:t>Across England, the average age of councillors is around 60 - a figure that has barely changed in the last decade - and only 16% are under 45, </a:t>
            </a:r>
            <a:r>
              <a:rPr lang="en-GB" i="0" dirty="0">
                <a:effectLst/>
                <a:latin typeface="ReithSans"/>
                <a:hlinkClick r:id="rId3">
                  <a:extLst>
                    <a:ext uri="{A12FA001-AC4F-418D-AE19-62706E023703}">
                      <ahyp:hlinkClr xmlns:ahyp="http://schemas.microsoft.com/office/drawing/2018/hyperlinkcolor" val="tx"/>
                    </a:ext>
                  </a:extLst>
                </a:hlinkClick>
              </a:rPr>
              <a:t>according to the Local Government Association (LGA)</a:t>
            </a:r>
            <a:r>
              <a:rPr lang="en-GB" i="0" dirty="0">
                <a:effectLst/>
                <a:latin typeface="ReithSans"/>
              </a:rPr>
              <a:t>.</a:t>
            </a:r>
            <a:endParaRPr lang="en-GB" dirty="0">
              <a:latin typeface="ReithSans"/>
            </a:endParaRPr>
          </a:p>
          <a:p>
            <a:r>
              <a:rPr lang="en-GB" b="0" i="0" dirty="0">
                <a:solidFill>
                  <a:srgbClr val="141414"/>
                </a:solidFill>
                <a:effectLst/>
                <a:latin typeface="ReithSans"/>
              </a:rPr>
              <a:t>Councillors spend an average of 22 hours a week on their role.</a:t>
            </a:r>
            <a:endParaRPr lang="en-GB" b="1" i="0" dirty="0">
              <a:solidFill>
                <a:srgbClr val="141414"/>
              </a:solidFill>
              <a:effectLst/>
              <a:latin typeface="ReithSans"/>
            </a:endParaRPr>
          </a:p>
          <a:p>
            <a:r>
              <a:rPr lang="en-GB" dirty="0">
                <a:solidFill>
                  <a:srgbClr val="141414"/>
                </a:solidFill>
                <a:latin typeface="ReithSans"/>
              </a:rPr>
              <a:t>T</a:t>
            </a:r>
            <a:r>
              <a:rPr lang="en-GB" b="0" i="0" dirty="0">
                <a:solidFill>
                  <a:srgbClr val="141414"/>
                </a:solidFill>
                <a:effectLst/>
                <a:latin typeface="ReithSans"/>
              </a:rPr>
              <a:t>hey are not paid a salary. Instead they get an allowance, which is set by each council and varies significantly across England.</a:t>
            </a:r>
          </a:p>
          <a:p>
            <a:r>
              <a:rPr lang="en-GB" b="0" i="0" dirty="0">
                <a:solidFill>
                  <a:srgbClr val="141414"/>
                </a:solidFill>
                <a:effectLst/>
                <a:latin typeface="ReithSans"/>
              </a:rPr>
              <a:t>On average, it is about £7,000 a year</a:t>
            </a:r>
            <a:r>
              <a:rPr lang="en-GB" dirty="0">
                <a:solidFill>
                  <a:srgbClr val="141414"/>
                </a:solidFill>
                <a:latin typeface="ReithSans"/>
              </a:rPr>
              <a:t>.</a:t>
            </a:r>
            <a:endParaRPr lang="en-GB" dirty="0"/>
          </a:p>
        </p:txBody>
      </p:sp>
      <p:sp>
        <p:nvSpPr>
          <p:cNvPr id="6" name="Rectangle: Rounded Corners 5">
            <a:extLst>
              <a:ext uri="{FF2B5EF4-FFF2-40B4-BE49-F238E27FC236}">
                <a16:creationId xmlns:a16="http://schemas.microsoft.com/office/drawing/2014/main" id="{81A3BEF8-57E8-E1FB-BBF0-8C892314366B}"/>
              </a:ext>
            </a:extLst>
          </p:cNvPr>
          <p:cNvSpPr/>
          <p:nvPr/>
        </p:nvSpPr>
        <p:spPr>
          <a:xfrm>
            <a:off x="285135" y="5860026"/>
            <a:ext cx="11670891" cy="997974"/>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Discuss: what do you know about local councils? Why are older people more likely to stand for council? Why might it be considered important for young people to be represented on the council?</a:t>
            </a:r>
          </a:p>
        </p:txBody>
      </p:sp>
      <p:sp>
        <p:nvSpPr>
          <p:cNvPr id="11" name="Oval 10">
            <a:extLst>
              <a:ext uri="{FF2B5EF4-FFF2-40B4-BE49-F238E27FC236}">
                <a16:creationId xmlns:a16="http://schemas.microsoft.com/office/drawing/2014/main" id="{DB22AC6A-F2E2-B76F-AF88-38A2ADE83A40}"/>
              </a:ext>
            </a:extLst>
          </p:cNvPr>
          <p:cNvSpPr/>
          <p:nvPr/>
        </p:nvSpPr>
        <p:spPr>
          <a:xfrm>
            <a:off x="3352800" y="2460171"/>
            <a:ext cx="5551714" cy="2718818"/>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rPr>
              <a:t>What would your priority be if you were elected onto your local council?</a:t>
            </a:r>
          </a:p>
        </p:txBody>
      </p:sp>
    </p:spTree>
    <p:extLst>
      <p:ext uri="{BB962C8B-B14F-4D97-AF65-F5344CB8AC3E}">
        <p14:creationId xmlns:p14="http://schemas.microsoft.com/office/powerpoint/2010/main" val="2372832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6528-9D8D-FF59-B416-10072EDD8A8B}"/>
              </a:ext>
            </a:extLst>
          </p:cNvPr>
          <p:cNvSpPr>
            <a:spLocks noGrp="1"/>
          </p:cNvSpPr>
          <p:nvPr>
            <p:ph type="title"/>
          </p:nvPr>
        </p:nvSpPr>
        <p:spPr>
          <a:xfrm>
            <a:off x="6448505" y="893763"/>
            <a:ext cx="4691478" cy="1587444"/>
          </a:xfrm>
        </p:spPr>
        <p:txBody>
          <a:bodyPr anchor="b">
            <a:normAutofit/>
          </a:bodyPr>
          <a:lstStyle/>
          <a:p>
            <a:r>
              <a:rPr lang="en-GB" sz="3600"/>
              <a:t>If you would like more topical resources….</a:t>
            </a:r>
          </a:p>
        </p:txBody>
      </p:sp>
      <p:pic>
        <p:nvPicPr>
          <p:cNvPr id="4" name="Picture 3" descr="A picture containing text, screenshot&#10;&#10;Description automatically generated">
            <a:extLst>
              <a:ext uri="{FF2B5EF4-FFF2-40B4-BE49-F238E27FC236}">
                <a16:creationId xmlns:a16="http://schemas.microsoft.com/office/drawing/2014/main" id="{256A1BE8-0CDA-3D76-FFA7-7E5FE44A9F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2101" y="1973966"/>
            <a:ext cx="2668138" cy="2637111"/>
          </a:xfrm>
          <a:prstGeom prst="rect">
            <a:avLst/>
          </a:prstGeom>
        </p:spPr>
      </p:pic>
      <p:sp>
        <p:nvSpPr>
          <p:cNvPr id="3" name="Content Placeholder 2">
            <a:extLst>
              <a:ext uri="{FF2B5EF4-FFF2-40B4-BE49-F238E27FC236}">
                <a16:creationId xmlns:a16="http://schemas.microsoft.com/office/drawing/2014/main" id="{49D0145C-90EE-AE25-B2DB-F75FCD579617}"/>
              </a:ext>
            </a:extLst>
          </p:cNvPr>
          <p:cNvSpPr>
            <a:spLocks noGrp="1"/>
          </p:cNvSpPr>
          <p:nvPr>
            <p:ph idx="1"/>
          </p:nvPr>
        </p:nvSpPr>
        <p:spPr>
          <a:xfrm>
            <a:off x="6096000" y="2721030"/>
            <a:ext cx="5043984" cy="3243207"/>
          </a:xfrm>
        </p:spPr>
        <p:txBody>
          <a:bodyPr>
            <a:normAutofit/>
          </a:bodyPr>
          <a:lstStyle/>
          <a:p>
            <a:pPr marL="0" indent="0">
              <a:buNone/>
            </a:pPr>
            <a:r>
              <a:rPr lang="en-GB" sz="2000" dirty="0"/>
              <a:t>… or other support in embedding maths and English in curriculum delivery,</a:t>
            </a:r>
          </a:p>
          <a:p>
            <a:pPr marL="0" indent="0">
              <a:buNone/>
            </a:pPr>
            <a:endParaRPr lang="en-GB" sz="2000" dirty="0"/>
          </a:p>
          <a:p>
            <a:pPr marL="0" indent="0">
              <a:buNone/>
            </a:pPr>
            <a:r>
              <a:rPr lang="en-GB" sz="2000" dirty="0"/>
              <a:t>contact Sam Woodland </a:t>
            </a:r>
            <a:r>
              <a:rPr lang="en-GB" sz="2000" dirty="0">
                <a:hlinkClick r:id="rId3"/>
              </a:rPr>
              <a:t>pickMEconsulting@gmail.com</a:t>
            </a:r>
            <a:r>
              <a:rPr lang="en-GB" sz="2000" dirty="0"/>
              <a:t>, 07717 855443</a:t>
            </a:r>
          </a:p>
          <a:p>
            <a:pPr marL="0" indent="0">
              <a:buNone/>
            </a:pPr>
            <a:endParaRPr lang="en-GB" sz="2000" dirty="0"/>
          </a:p>
          <a:p>
            <a:pPr marL="0" indent="0">
              <a:buNone/>
            </a:pPr>
            <a:r>
              <a:rPr lang="en-GB" sz="2000" dirty="0"/>
              <a:t>Plus, please give me feedback – did you find this helpful? You can also find me on </a:t>
            </a:r>
            <a:r>
              <a:rPr lang="en-GB" sz="2000" dirty="0" err="1"/>
              <a:t>Linkedin</a:t>
            </a:r>
            <a:r>
              <a:rPr lang="en-GB" sz="2000" dirty="0"/>
              <a:t>.</a:t>
            </a:r>
          </a:p>
          <a:p>
            <a:pPr marL="0" indent="0">
              <a:buNone/>
            </a:pPr>
            <a:endParaRPr lang="en-GB" sz="2000" dirty="0"/>
          </a:p>
        </p:txBody>
      </p:sp>
      <p:sp>
        <p:nvSpPr>
          <p:cNvPr id="6" name="Cloud 5">
            <a:extLst>
              <a:ext uri="{FF2B5EF4-FFF2-40B4-BE49-F238E27FC236}">
                <a16:creationId xmlns:a16="http://schemas.microsoft.com/office/drawing/2014/main" id="{9262D756-A030-060A-837B-ABC5F98D268A}"/>
              </a:ext>
            </a:extLst>
          </p:cNvPr>
          <p:cNvSpPr/>
          <p:nvPr/>
        </p:nvSpPr>
        <p:spPr>
          <a:xfrm>
            <a:off x="452284" y="314632"/>
            <a:ext cx="3018503" cy="802671"/>
          </a:xfrm>
          <a:prstGeom prst="clou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Hide this slide!</a:t>
            </a:r>
          </a:p>
        </p:txBody>
      </p:sp>
    </p:spTree>
    <p:extLst>
      <p:ext uri="{BB962C8B-B14F-4D97-AF65-F5344CB8AC3E}">
        <p14:creationId xmlns:p14="http://schemas.microsoft.com/office/powerpoint/2010/main" val="3416375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456</Words>
  <Application>Microsoft Office PowerPoint</Application>
  <PresentationFormat>Widescreen</PresentationFormat>
  <Paragraphs>35</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ReithSans</vt:lpstr>
      <vt:lpstr>ReithSerif</vt:lpstr>
      <vt:lpstr>Office Theme</vt:lpstr>
      <vt:lpstr>Understanding local elections </vt:lpstr>
      <vt:lpstr>Local elections 2023: Young councillors  'need seat at table'</vt:lpstr>
      <vt:lpstr>If you would like more topical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local elections </dc:title>
  <dc:creator>Sam Woodland</dc:creator>
  <cp:lastModifiedBy>Sam Woodland</cp:lastModifiedBy>
  <cp:revision>1</cp:revision>
  <dcterms:created xsi:type="dcterms:W3CDTF">2023-05-02T15:14:33Z</dcterms:created>
  <dcterms:modified xsi:type="dcterms:W3CDTF">2023-05-03T10:41:24Z</dcterms:modified>
</cp:coreProperties>
</file>